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05" r:id="rId4"/>
    <p:sldId id="261" r:id="rId5"/>
    <p:sldId id="304" r:id="rId6"/>
    <p:sldId id="306" r:id="rId7"/>
    <p:sldId id="307" r:id="rId8"/>
    <p:sldId id="308" r:id="rId9"/>
    <p:sldId id="309" r:id="rId10"/>
    <p:sldId id="310" r:id="rId11"/>
    <p:sldId id="311" r:id="rId12"/>
    <p:sldId id="313" r:id="rId13"/>
    <p:sldId id="315" r:id="rId14"/>
    <p:sldId id="314" r:id="rId15"/>
    <p:sldId id="316" r:id="rId16"/>
    <p:sldId id="312" r:id="rId17"/>
    <p:sldId id="318" r:id="rId18"/>
    <p:sldId id="317" r:id="rId19"/>
    <p:sldId id="319" r:id="rId20"/>
    <p:sldId id="320" r:id="rId21"/>
    <p:sldId id="323" r:id="rId22"/>
    <p:sldId id="321" r:id="rId23"/>
    <p:sldId id="325" r:id="rId24"/>
    <p:sldId id="324" r:id="rId25"/>
    <p:sldId id="322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40" r:id="rId36"/>
    <p:sldId id="335" r:id="rId37"/>
    <p:sldId id="336" r:id="rId38"/>
    <p:sldId id="341" r:id="rId39"/>
    <p:sldId id="337" r:id="rId40"/>
    <p:sldId id="342" r:id="rId41"/>
    <p:sldId id="343" r:id="rId42"/>
    <p:sldId id="338" r:id="rId43"/>
    <p:sldId id="345" r:id="rId44"/>
    <p:sldId id="344" r:id="rId45"/>
    <p:sldId id="346" r:id="rId46"/>
    <p:sldId id="347" r:id="rId47"/>
    <p:sldId id="348" r:id="rId48"/>
    <p:sldId id="339" r:id="rId49"/>
    <p:sldId id="303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3F2F7-6162-4E16-8FDE-D0C75F234995}" v="1" dt="2023-05-23T07:15:51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67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B7289-4F92-47E6-9960-EE3D17647329}" type="datetimeFigureOut">
              <a:rPr lang="nl-NL" smtClean="0"/>
              <a:t>23-5-2023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B4F3A-C2CF-4D79-848A-AD88AA9F95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79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</a:t>
            </a:r>
            <a:r>
              <a:rPr lang="nl-NL" baseline="0" dirty="0"/>
              <a:t> = rivierprik (leeft in 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0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425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99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545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78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96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513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96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564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05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13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Conodonta</a:t>
            </a:r>
            <a:r>
              <a:rPr lang="nl-NL" dirty="0"/>
              <a:t> worden ook wel de tandjes genoemd.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854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701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59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94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371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637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823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500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775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6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9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</a:t>
            </a:r>
            <a:r>
              <a:rPr lang="nl-NL" baseline="0" dirty="0"/>
              <a:t> = rivierprik (leeft in 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42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Nijlkrokodil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6491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Gaviaal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688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Brilkaaiman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901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32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1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93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8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7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30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B4F3A-C2CF-4D79-848A-AD88AA9F951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52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8FVpj0p-i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PN6AJq6xUE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MvL4zOLSeM" TargetMode="Externa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phNApmSZ0U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H1p1XOqfsg?start=12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49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Slijmprikken</a:t>
            </a:r>
            <a:r>
              <a:rPr lang="nl-NL" i="1" dirty="0"/>
              <a:t> (</a:t>
            </a:r>
            <a:r>
              <a:rPr lang="nl-NL" i="1" dirty="0" err="1"/>
              <a:t>Myxini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Wel een schedel, geen wervelkolom en geen kaak</a:t>
            </a:r>
          </a:p>
          <a:p>
            <a:r>
              <a:rPr lang="nl-NL" dirty="0"/>
              <a:t>300 miljoen jaar geleden ontstaan</a:t>
            </a:r>
          </a:p>
          <a:p>
            <a:r>
              <a:rPr lang="nl-NL" dirty="0"/>
              <a:t>Scheiden een kleverig slijm af</a:t>
            </a:r>
          </a:p>
          <a:p>
            <a:pPr marL="1485900" lvl="2" indent="-342900"/>
            <a:r>
              <a:rPr lang="nl-NL" dirty="0"/>
              <a:t>Slijm bevat vezels dat lijkt op spinnenzijde</a:t>
            </a:r>
          </a:p>
          <a:p>
            <a:endParaRPr lang="nl-NL" dirty="0"/>
          </a:p>
          <a:p>
            <a:r>
              <a:rPr lang="nl-NL" dirty="0"/>
              <a:t>Japan </a:t>
            </a:r>
            <a:r>
              <a:rPr lang="nl-NL" dirty="0">
                <a:sym typeface="Wingdings" panose="05000000000000000000" pitchFamily="2" charset="2"/>
              </a:rPr>
              <a:t> voedsel</a:t>
            </a:r>
          </a:p>
          <a:p>
            <a:r>
              <a:rPr lang="nl-NL" dirty="0">
                <a:sym typeface="Wingdings" panose="05000000000000000000" pitchFamily="2" charset="2"/>
              </a:rPr>
              <a:t>Korea  </a:t>
            </a:r>
            <a:r>
              <a:rPr lang="nl-NL" dirty="0" err="1">
                <a:sym typeface="Wingdings" panose="05000000000000000000" pitchFamily="2" charset="2"/>
              </a:rPr>
              <a:t>aalleer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81 soorten beschreven</a:t>
            </a:r>
          </a:p>
          <a:p>
            <a:r>
              <a:rPr lang="nl-NL" dirty="0">
                <a:sym typeface="Wingdings" panose="05000000000000000000" pitchFamily="2" charset="2"/>
              </a:rPr>
              <a:t>18 – 127cm lang</a:t>
            </a:r>
            <a:endParaRPr lang="LID4096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31" y="2272320"/>
            <a:ext cx="3592769" cy="45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Slijmprikken</a:t>
            </a:r>
            <a:r>
              <a:rPr lang="nl-NL" i="1" dirty="0"/>
              <a:t> (</a:t>
            </a:r>
            <a:r>
              <a:rPr lang="nl-NL" i="1" dirty="0" err="1"/>
              <a:t>Myxini</a:t>
            </a:r>
            <a:r>
              <a:rPr lang="nl-NL" i="1" dirty="0"/>
              <a:t>)</a:t>
            </a:r>
            <a:endParaRPr lang="LID4096" i="1" dirty="0"/>
          </a:p>
        </p:txBody>
      </p:sp>
      <p:pic>
        <p:nvPicPr>
          <p:cNvPr id="4" name="_8FVpj0p-i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5204" y="1656000"/>
            <a:ext cx="8477591" cy="47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2064773" y="1897625"/>
            <a:ext cx="3549446" cy="2202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40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Prikken</a:t>
            </a:r>
            <a:r>
              <a:rPr lang="nl-NL" i="1" dirty="0"/>
              <a:t> (</a:t>
            </a:r>
            <a:r>
              <a:rPr lang="nl-NL" i="1" dirty="0" err="1"/>
              <a:t>Petromyzonidae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Ook wel Lampreien of Negenogen genoemd</a:t>
            </a:r>
          </a:p>
          <a:p>
            <a:r>
              <a:rPr lang="nl-NL" dirty="0"/>
              <a:t>40 soorten </a:t>
            </a:r>
            <a:r>
              <a:rPr lang="nl-NL" dirty="0">
                <a:sym typeface="Wingdings" panose="05000000000000000000" pitchFamily="2" charset="2"/>
              </a:rPr>
              <a:t> meeste zoetwater</a:t>
            </a:r>
          </a:p>
          <a:p>
            <a:r>
              <a:rPr lang="nl-NL" dirty="0">
                <a:sym typeface="Wingdings" panose="05000000000000000000" pitchFamily="2" charset="2"/>
              </a:rPr>
              <a:t>7 geslachten</a:t>
            </a:r>
          </a:p>
          <a:p>
            <a:r>
              <a:rPr lang="nl-NL" dirty="0">
                <a:sym typeface="Wingdings" panose="05000000000000000000" pitchFamily="2" charset="2"/>
              </a:rPr>
              <a:t>Lijfstraf</a:t>
            </a:r>
          </a:p>
          <a:p>
            <a:pPr marL="1485900" lvl="2" indent="-342900"/>
            <a:r>
              <a:rPr lang="nl-NL" dirty="0">
                <a:sym typeface="Wingdings" panose="05000000000000000000" pitchFamily="2" charset="2"/>
              </a:rPr>
              <a:t>Romeinse rijk</a:t>
            </a:r>
          </a:p>
          <a:p>
            <a:pPr marL="1485900" lvl="2" indent="-342900"/>
            <a:r>
              <a:rPr lang="nl-NL" dirty="0">
                <a:sym typeface="Wingdings" panose="05000000000000000000" pitchFamily="2" charset="2"/>
              </a:rPr>
              <a:t>Gestraft door in een bassin met prikken te worden gegooid  langzaam levend opgegeten</a:t>
            </a:r>
            <a:endParaRPr lang="LID4096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8" y="4114800"/>
            <a:ext cx="54863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1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Uitgestorven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endParaRPr lang="nl-NL" i="1" dirty="0"/>
          </a:p>
          <a:p>
            <a:r>
              <a:rPr lang="nl-NL" i="1" dirty="0" err="1"/>
              <a:t>Conodonta</a:t>
            </a:r>
            <a:endParaRPr lang="nl-NL" i="1" dirty="0"/>
          </a:p>
          <a:p>
            <a:pPr marL="1485900" lvl="2" indent="-342900"/>
            <a:r>
              <a:rPr lang="nl-NL" dirty="0"/>
              <a:t>‘De tandjes’</a:t>
            </a:r>
          </a:p>
          <a:p>
            <a:pPr marL="1485900" lvl="2" indent="-342900"/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i="1" dirty="0" err="1"/>
              <a:t>Pteraspida</a:t>
            </a:r>
            <a:r>
              <a:rPr lang="nl-NL" i="1" dirty="0"/>
              <a:t> (geen voorbeeld)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i="1" dirty="0" err="1"/>
              <a:t>Thelodonti</a:t>
            </a: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i="1" dirty="0" err="1"/>
              <a:t>Anaspida</a:t>
            </a: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i="1" dirty="0" err="1"/>
              <a:t>Galeaspida</a:t>
            </a: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i="1" dirty="0"/>
          </a:p>
          <a:p>
            <a:pPr lvl="1"/>
            <a:endParaRPr lang="LID4096" dirty="0"/>
          </a:p>
        </p:txBody>
      </p:sp>
      <p:pic>
        <p:nvPicPr>
          <p:cNvPr id="2050" name="Picture 2" descr="Conodo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64310" y="1356492"/>
            <a:ext cx="3726426" cy="67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9" y="1356492"/>
            <a:ext cx="3719082" cy="21286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0" y="3824474"/>
            <a:ext cx="3175583" cy="15407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99" y="3954089"/>
            <a:ext cx="3320545" cy="24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1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4639818" y="3942736"/>
            <a:ext cx="1495511" cy="84557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1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meer uitgestorven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i="1" dirty="0" err="1"/>
              <a:t>Pituriaspida</a:t>
            </a:r>
            <a:endParaRPr lang="nl-NL" i="1" dirty="0"/>
          </a:p>
          <a:p>
            <a:pPr marL="1485900" lvl="2" indent="-342900"/>
            <a:r>
              <a:rPr lang="nl-NL" dirty="0"/>
              <a:t>2 soorten</a:t>
            </a:r>
          </a:p>
          <a:p>
            <a:pPr marL="1485900" lvl="2" indent="-342900"/>
            <a:r>
              <a:rPr lang="nl-NL" dirty="0"/>
              <a:t>Fossielen in Australië</a:t>
            </a:r>
          </a:p>
          <a:p>
            <a:pPr marL="1485900" lvl="2" indent="-342900"/>
            <a:endParaRPr lang="nl-NL" dirty="0"/>
          </a:p>
          <a:p>
            <a:pPr marL="342900" indent="-342900"/>
            <a:r>
              <a:rPr lang="nl-NL" i="1" dirty="0" err="1"/>
              <a:t>Osteostraci</a:t>
            </a:r>
            <a:endParaRPr lang="nl-NL" i="1" dirty="0"/>
          </a:p>
          <a:p>
            <a:pPr marL="1485900" lvl="2" indent="-342900"/>
            <a:r>
              <a:rPr lang="nl-NL" dirty="0"/>
              <a:t>13 geslachten</a:t>
            </a:r>
          </a:p>
          <a:p>
            <a:pPr marL="1485900" lvl="2" indent="-342900"/>
            <a:r>
              <a:rPr lang="nl-NL" i="1" dirty="0"/>
              <a:t>Fossielen laten veel info zien</a:t>
            </a:r>
          </a:p>
          <a:p>
            <a:pPr marL="1485900" lvl="2" indent="-342900"/>
            <a:r>
              <a:rPr lang="nl-NL" i="1" dirty="0"/>
              <a:t>Zintuigorganen</a:t>
            </a:r>
          </a:p>
          <a:p>
            <a:pPr marL="1943100" lvl="3" indent="-342900"/>
            <a:r>
              <a:rPr lang="nl-NL" i="1" dirty="0"/>
              <a:t>Mogelijk voor trillingen in het water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65" y="576000"/>
            <a:ext cx="4075470" cy="30566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9" y="3738715"/>
            <a:ext cx="3947652" cy="29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4580825" y="4532670"/>
            <a:ext cx="4445188" cy="119953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584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Pantservissen </a:t>
            </a:r>
            <a:r>
              <a:rPr lang="nl-NL" i="1" dirty="0"/>
              <a:t>(</a:t>
            </a:r>
            <a:r>
              <a:rPr lang="nl-NL" i="1" dirty="0" err="1"/>
              <a:t>placodermi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Oudst bekende dieren met een onderkaak</a:t>
            </a:r>
          </a:p>
          <a:p>
            <a:r>
              <a:rPr lang="nl-NL" dirty="0"/>
              <a:t>416 miljoen jaar </a:t>
            </a:r>
          </a:p>
          <a:p>
            <a:r>
              <a:rPr lang="nl-NL" dirty="0"/>
              <a:t>360 miljoen jaar geleden uitgestorven</a:t>
            </a:r>
          </a:p>
          <a:p>
            <a:r>
              <a:rPr lang="nl-NL" dirty="0"/>
              <a:t>Geen complete fossielen</a:t>
            </a:r>
          </a:p>
          <a:p>
            <a:pPr marL="1485900" lvl="2" indent="-342900"/>
            <a:r>
              <a:rPr lang="nl-NL" dirty="0"/>
              <a:t>Vaak losse platen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Waarschijnlijk tot 10 meter lang!</a:t>
            </a:r>
          </a:p>
          <a:p>
            <a:pPr marL="1485900" lvl="2" indent="-342900"/>
            <a:endParaRPr lang="nl-NL" dirty="0"/>
          </a:p>
        </p:txBody>
      </p:sp>
      <p:pic>
        <p:nvPicPr>
          <p:cNvPr id="5122" name="Picture 2" descr="https://upload.wikimedia.org/wikipedia/commons/d/d3/Dunkleosteus_skull_QM_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68" y="3199366"/>
            <a:ext cx="5086510" cy="34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b/b8/Coccosteus_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0" y="4697998"/>
            <a:ext cx="6223615" cy="16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5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Kraakbeenvissen </a:t>
            </a:r>
            <a:r>
              <a:rPr lang="nl-NL" i="1" dirty="0"/>
              <a:t>(</a:t>
            </a:r>
            <a:r>
              <a:rPr lang="nl-NL" i="1" dirty="0" err="1"/>
              <a:t>Chondrichthyes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1000 soorten</a:t>
            </a:r>
          </a:p>
          <a:p>
            <a:r>
              <a:rPr lang="nl-NL" dirty="0"/>
              <a:t>400 soorten haaien</a:t>
            </a:r>
          </a:p>
          <a:p>
            <a:r>
              <a:rPr lang="nl-NL" dirty="0"/>
              <a:t>600 soorten roggen en pijlstaartroggen</a:t>
            </a:r>
          </a:p>
          <a:p>
            <a:r>
              <a:rPr lang="nl-NL" dirty="0"/>
              <a:t>30 soorten draakvissen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69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ECE0C-0043-444B-BEED-491F72610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Dierkunde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649817-AE1B-4248-82EC-B5948098E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Les 10 </a:t>
            </a:r>
            <a:r>
              <a:rPr lang="nl-NL" dirty="0" err="1">
                <a:solidFill>
                  <a:schemeClr val="tx1"/>
                </a:solidFill>
              </a:rPr>
              <a:t>Koudbloedigen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Roggen </a:t>
            </a:r>
            <a:r>
              <a:rPr lang="nl-NL" i="1" dirty="0"/>
              <a:t>(</a:t>
            </a:r>
            <a:r>
              <a:rPr lang="nl-NL" i="1" dirty="0" err="1"/>
              <a:t>Batoidea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6 ordes</a:t>
            </a:r>
          </a:p>
          <a:p>
            <a:endParaRPr lang="nl-NL" dirty="0"/>
          </a:p>
          <a:p>
            <a:r>
              <a:rPr lang="nl-NL" dirty="0"/>
              <a:t>21 families</a:t>
            </a:r>
          </a:p>
          <a:p>
            <a:endParaRPr lang="nl-NL" dirty="0"/>
          </a:p>
          <a:p>
            <a:r>
              <a:rPr lang="nl-NL" dirty="0"/>
              <a:t>Zoet, brak en zoutwater</a:t>
            </a:r>
          </a:p>
          <a:p>
            <a:endParaRPr lang="nl-NL" dirty="0"/>
          </a:p>
          <a:p>
            <a:r>
              <a:rPr lang="nl-NL" dirty="0"/>
              <a:t>Carnivoor</a:t>
            </a:r>
          </a:p>
          <a:p>
            <a:endParaRPr lang="nl-NL" dirty="0"/>
          </a:p>
          <a:p>
            <a:r>
              <a:rPr lang="nl-NL" dirty="0"/>
              <a:t>10 soorten in NL</a:t>
            </a:r>
          </a:p>
          <a:p>
            <a:pPr marL="1485900" lvl="2" indent="-342900"/>
            <a:r>
              <a:rPr lang="nl-NL" dirty="0"/>
              <a:t>Noordzee</a:t>
            </a:r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52" y="673310"/>
            <a:ext cx="5267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onge rogjes. onderk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6" y="3175819"/>
            <a:ext cx="5286120" cy="33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Roggen </a:t>
            </a:r>
            <a:r>
              <a:rPr lang="nl-NL" i="1" dirty="0"/>
              <a:t>(</a:t>
            </a:r>
            <a:r>
              <a:rPr lang="nl-NL" i="1" dirty="0" err="1"/>
              <a:t>Batoidea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Geslachtsonderscheid</a:t>
            </a:r>
          </a:p>
          <a:p>
            <a:pPr marL="1485900" lvl="2" indent="-342900"/>
            <a:r>
              <a:rPr lang="nl-NL" dirty="0" err="1"/>
              <a:t>Claspers</a:t>
            </a:r>
            <a:endParaRPr lang="nl-NL" dirty="0"/>
          </a:p>
          <a:p>
            <a:endParaRPr lang="nl-NL" dirty="0"/>
          </a:p>
        </p:txBody>
      </p:sp>
      <p:pic>
        <p:nvPicPr>
          <p:cNvPr id="5122" name="Picture 2" descr="Afbeeldingsresultaat voor ray clas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54" y="1303191"/>
            <a:ext cx="5047046" cy="47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PN6AJq6xU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2063" y="2933823"/>
            <a:ext cx="6442928" cy="362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Haaien </a:t>
            </a:r>
            <a:r>
              <a:rPr lang="nl-NL" i="1" dirty="0"/>
              <a:t>(</a:t>
            </a:r>
            <a:r>
              <a:rPr lang="nl-NL" i="1" dirty="0" err="1"/>
              <a:t>Selachimorpha</a:t>
            </a:r>
            <a:r>
              <a:rPr lang="nl-NL" i="1" dirty="0"/>
              <a:t>)</a:t>
            </a:r>
            <a:endParaRPr lang="LID4096" i="1" dirty="0"/>
          </a:p>
        </p:txBody>
      </p:sp>
      <p:pic>
        <p:nvPicPr>
          <p:cNvPr id="1026" name="Picture 2" descr="https://upload.wikimedia.org/wikipedia/commons/thumb/5/54/Classificatie_haaien.svg/1024px-Classificatie_haai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5" y="1390565"/>
            <a:ext cx="6085492" cy="54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64" y="800594"/>
            <a:ext cx="4976882" cy="4351338"/>
          </a:xfrm>
        </p:spPr>
        <p:txBody>
          <a:bodyPr/>
          <a:lstStyle/>
          <a:p>
            <a:r>
              <a:rPr lang="nl-NL" dirty="0"/>
              <a:t>400 soorten haaien</a:t>
            </a:r>
          </a:p>
          <a:p>
            <a:endParaRPr lang="nl-NL" dirty="0"/>
          </a:p>
          <a:p>
            <a:r>
              <a:rPr lang="nl-NL" dirty="0"/>
              <a:t>5 soorten gevaarlijk voor mens</a:t>
            </a:r>
          </a:p>
          <a:p>
            <a:endParaRPr lang="nl-NL" dirty="0"/>
          </a:p>
          <a:p>
            <a:r>
              <a:rPr lang="nl-NL" dirty="0"/>
              <a:t>Bekendste voorouder</a:t>
            </a:r>
          </a:p>
          <a:p>
            <a:pPr marL="1485900" lvl="2" indent="-342900"/>
            <a:r>
              <a:rPr lang="nl-NL" dirty="0" err="1"/>
              <a:t>Megalodon</a:t>
            </a:r>
            <a:r>
              <a:rPr lang="nl-NL" dirty="0"/>
              <a:t> </a:t>
            </a:r>
          </a:p>
        </p:txBody>
      </p:sp>
      <p:pic>
        <p:nvPicPr>
          <p:cNvPr id="1028" name="Picture 4" descr="Megalodont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49" y="3108100"/>
            <a:ext cx="2672632" cy="35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1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Haaien </a:t>
            </a:r>
            <a:r>
              <a:rPr lang="nl-NL" i="1" dirty="0"/>
              <a:t>(</a:t>
            </a:r>
            <a:r>
              <a:rPr lang="nl-NL" i="1" dirty="0" err="1"/>
              <a:t>Selachimorpha</a:t>
            </a:r>
            <a:r>
              <a:rPr lang="nl-NL" i="1" dirty="0"/>
              <a:t>)</a:t>
            </a:r>
            <a:endParaRPr lang="LID4096" i="1" dirty="0"/>
          </a:p>
        </p:txBody>
      </p:sp>
      <p:pic>
        <p:nvPicPr>
          <p:cNvPr id="8194" name="Picture 2" descr="Afbeeldingsresultaat voor megal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067"/>
            <a:ext cx="12192000" cy="55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Haaien </a:t>
            </a:r>
            <a:r>
              <a:rPr lang="nl-NL" i="1" dirty="0"/>
              <a:t>(</a:t>
            </a:r>
            <a:r>
              <a:rPr lang="nl-NL" i="1" dirty="0" err="1"/>
              <a:t>Selachimorpha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Meest voorkomende haai in NL</a:t>
            </a:r>
          </a:p>
          <a:p>
            <a:pPr marL="1485900" lvl="2" indent="-342900"/>
            <a:r>
              <a:rPr lang="nl-NL" dirty="0"/>
              <a:t>Hondshaai</a:t>
            </a:r>
          </a:p>
        </p:txBody>
      </p:sp>
      <p:pic>
        <p:nvPicPr>
          <p:cNvPr id="6146" name="Picture 2" descr="Hondshaai in eikap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39" y="576000"/>
            <a:ext cx="4186229" cy="26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ndshaai in Ecomare zeeaquar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11" y="2815958"/>
            <a:ext cx="5900439" cy="36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haaien ei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39" y="3546534"/>
            <a:ext cx="4159339" cy="31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6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Draakvissen </a:t>
            </a:r>
            <a:r>
              <a:rPr lang="nl-NL" i="1" dirty="0"/>
              <a:t>(Chimaeriformes)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Onderklasse van haaien en roggen</a:t>
            </a:r>
          </a:p>
          <a:p>
            <a:r>
              <a:rPr lang="nl-NL" dirty="0"/>
              <a:t>Kenmerken:</a:t>
            </a:r>
          </a:p>
          <a:p>
            <a:pPr marL="1485900" lvl="2" indent="-342900"/>
            <a:r>
              <a:rPr lang="nl-NL" dirty="0"/>
              <a:t>Plat lichaam</a:t>
            </a:r>
          </a:p>
          <a:p>
            <a:pPr marL="1485900" lvl="2" indent="-342900"/>
            <a:r>
              <a:rPr lang="nl-NL" dirty="0"/>
              <a:t>Vreemde vinnen</a:t>
            </a:r>
          </a:p>
          <a:p>
            <a:pPr marL="1485900" lvl="2" indent="-342900"/>
            <a:r>
              <a:rPr lang="nl-NL" dirty="0"/>
              <a:t>Geen schubben</a:t>
            </a:r>
          </a:p>
          <a:p>
            <a:endParaRPr lang="nl-NL" dirty="0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84" y="1656000"/>
            <a:ext cx="3245616" cy="24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olumbusmagazine.nl/img/805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16" y="3657112"/>
            <a:ext cx="3879877" cy="29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0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330967" y="5250426"/>
            <a:ext cx="4445188" cy="14489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86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Stekelhaaien </a:t>
            </a:r>
            <a:r>
              <a:rPr lang="nl-NL" i="1" dirty="0"/>
              <a:t>(</a:t>
            </a:r>
            <a:r>
              <a:rPr lang="nl-NL" i="1" dirty="0" err="1"/>
              <a:t>Acanthodii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Uitgestorven</a:t>
            </a:r>
          </a:p>
          <a:p>
            <a:endParaRPr lang="nl-NL" dirty="0"/>
          </a:p>
          <a:p>
            <a:r>
              <a:rPr lang="nl-NL" dirty="0"/>
              <a:t>Oudste dieren met kaken, tanden en vinnen</a:t>
            </a:r>
          </a:p>
          <a:p>
            <a:endParaRPr lang="nl-NL" dirty="0"/>
          </a:p>
          <a:p>
            <a:r>
              <a:rPr lang="nl-NL" dirty="0"/>
              <a:t>10 tot 30cm uitschieters tot 2m</a:t>
            </a:r>
          </a:p>
          <a:p>
            <a:endParaRPr lang="nl-NL" dirty="0"/>
          </a:p>
          <a:p>
            <a:r>
              <a:rPr lang="nl-NL" dirty="0"/>
              <a:t>Vaak stekels </a:t>
            </a:r>
            <a:r>
              <a:rPr lang="nl-NL" dirty="0">
                <a:sym typeface="Wingdings" panose="05000000000000000000" pitchFamily="2" charset="2"/>
              </a:rPr>
              <a:t> prooidieren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218" name="Picture 2" descr="Afbeeldingsresultaat voor Acanthod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04" y="3605528"/>
            <a:ext cx="4603238" cy="27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08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Straalvinnigen </a:t>
            </a:r>
            <a:r>
              <a:rPr lang="nl-NL" i="1" dirty="0"/>
              <a:t>(Actinopterygii)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Grootste orde, 30.000 soorten</a:t>
            </a:r>
          </a:p>
          <a:p>
            <a:endParaRPr lang="nl-NL" dirty="0"/>
          </a:p>
          <a:p>
            <a:r>
              <a:rPr lang="nl-NL" dirty="0"/>
              <a:t>Zoet, zout en brakwater</a:t>
            </a:r>
          </a:p>
          <a:p>
            <a:endParaRPr lang="nl-NL" dirty="0"/>
          </a:p>
          <a:p>
            <a:r>
              <a:rPr lang="nl-NL" dirty="0"/>
              <a:t>Van diepzee tot hoogste bergwateren</a:t>
            </a:r>
          </a:p>
          <a:p>
            <a:endParaRPr lang="nl-NL" dirty="0"/>
          </a:p>
          <a:p>
            <a:r>
              <a:rPr lang="nl-NL" dirty="0"/>
              <a:t>Opgesplitst in 3 groepen (+bekende voorbeelden)</a:t>
            </a:r>
          </a:p>
          <a:p>
            <a:pPr marL="1485900" lvl="2" indent="-342900"/>
            <a:r>
              <a:rPr lang="nl-NL" dirty="0" err="1"/>
              <a:t>Kraakbeenganoïden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steurachtigen</a:t>
            </a:r>
            <a:r>
              <a:rPr lang="nl-NL" dirty="0">
                <a:sym typeface="Wingdings" panose="05000000000000000000" pitchFamily="2" charset="2"/>
              </a:rPr>
              <a:t>, kwastsnoeken</a:t>
            </a:r>
            <a:endParaRPr lang="nl-NL" dirty="0"/>
          </a:p>
          <a:p>
            <a:pPr marL="1485900" lvl="2" indent="-342900"/>
            <a:r>
              <a:rPr lang="nl-NL" dirty="0" err="1"/>
              <a:t>Beenganoïden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moddersnoeken, beensnoeken</a:t>
            </a:r>
            <a:endParaRPr lang="nl-NL" dirty="0"/>
          </a:p>
          <a:p>
            <a:pPr marL="1485900" lvl="2" indent="-342900"/>
            <a:r>
              <a:rPr lang="nl-NL" dirty="0"/>
              <a:t>Beenvissen (&gt;95%)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aalachtigen</a:t>
            </a:r>
            <a:r>
              <a:rPr lang="nl-NL" dirty="0">
                <a:sym typeface="Wingdings" panose="05000000000000000000" pitchFamily="2" charset="2"/>
              </a:rPr>
              <a:t>, haringachtigen, meervallen en karperachtigen etc.  </a:t>
            </a:r>
          </a:p>
          <a:p>
            <a:pPr marL="1485900" lvl="2" indent="-342900"/>
            <a:endParaRPr lang="nl-NL" dirty="0"/>
          </a:p>
          <a:p>
            <a:endParaRPr lang="nl-NL" dirty="0"/>
          </a:p>
        </p:txBody>
      </p:sp>
      <p:pic>
        <p:nvPicPr>
          <p:cNvPr id="10242" name="Picture 2" descr="Afbeeldingsresultaat voor straalvinn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50" y="1503600"/>
            <a:ext cx="4088253" cy="25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28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Kwastvinnigen </a:t>
            </a:r>
            <a:r>
              <a:rPr lang="nl-NL" i="1" dirty="0"/>
              <a:t>(Sarcopterygii)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Coelacanthiformes en longvissen</a:t>
            </a:r>
          </a:p>
          <a:p>
            <a:endParaRPr lang="nl-NL" dirty="0"/>
          </a:p>
          <a:p>
            <a:r>
              <a:rPr lang="nl-NL" dirty="0"/>
              <a:t>Bezitten allemaal 1 of 2 longen</a:t>
            </a:r>
          </a:p>
          <a:p>
            <a:pPr marL="1485900" lvl="2" indent="-342900"/>
            <a:r>
              <a:rPr lang="nl-NL" dirty="0"/>
              <a:t>Coelacanthiformes gebruiken ze niet, zijn diepzee dieren</a:t>
            </a:r>
          </a:p>
          <a:p>
            <a:pPr marL="1485900" lvl="2" indent="-342900"/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Ledematen lijken eerder op poten dan vinnen</a:t>
            </a:r>
          </a:p>
          <a:p>
            <a:endParaRPr lang="nl-NL" dirty="0"/>
          </a:p>
        </p:txBody>
      </p:sp>
      <p:pic>
        <p:nvPicPr>
          <p:cNvPr id="12292" name="Picture 4" descr="Afbeeldingsresultaat voor kwastvinn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84" y="3374896"/>
            <a:ext cx="4019652" cy="30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fbeeldingsresultaat voor kwastvinn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81" y="4119715"/>
            <a:ext cx="6205627" cy="25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4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Koudbloedigen</a:t>
            </a:r>
            <a:r>
              <a:rPr lang="nl-NL" dirty="0"/>
              <a:t> </a:t>
            </a:r>
            <a:endParaRPr lang="LID4096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Geleedpotigen</a:t>
            </a:r>
          </a:p>
          <a:p>
            <a:endParaRPr lang="nl-NL" dirty="0"/>
          </a:p>
          <a:p>
            <a:r>
              <a:rPr lang="nl-NL" dirty="0"/>
              <a:t>Vissen</a:t>
            </a:r>
          </a:p>
          <a:p>
            <a:endParaRPr lang="nl-NL" dirty="0"/>
          </a:p>
          <a:p>
            <a:r>
              <a:rPr lang="nl-NL" dirty="0"/>
              <a:t>Amfibieën </a:t>
            </a:r>
          </a:p>
          <a:p>
            <a:endParaRPr lang="nl-NL" dirty="0"/>
          </a:p>
          <a:p>
            <a:r>
              <a:rPr lang="nl-NL" dirty="0"/>
              <a:t>Reptielen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628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Kwastvinnigen </a:t>
            </a:r>
            <a:r>
              <a:rPr lang="nl-NL" i="1" dirty="0"/>
              <a:t>(Sarcopterygii)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Tiktaalik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Link tussen water- en landdieren</a:t>
            </a:r>
          </a:p>
          <a:p>
            <a:endParaRPr lang="nl-NL" dirty="0"/>
          </a:p>
          <a:p>
            <a:r>
              <a:rPr lang="nl-NL" dirty="0"/>
              <a:t>Tot 3 meter groot!</a:t>
            </a:r>
          </a:p>
          <a:p>
            <a:endParaRPr lang="nl-NL" dirty="0"/>
          </a:p>
          <a:p>
            <a:r>
              <a:rPr lang="nl-NL" dirty="0"/>
              <a:t>Krokodilachtig uiterlijk</a:t>
            </a:r>
          </a:p>
          <a:p>
            <a:pPr marL="1485900" lvl="2" indent="-342900"/>
            <a:r>
              <a:rPr lang="nl-NL" dirty="0"/>
              <a:t>Brede snuit met scherpe tanden</a:t>
            </a:r>
          </a:p>
          <a:p>
            <a:pPr marL="1485900" lvl="2" indent="-342900"/>
            <a:r>
              <a:rPr lang="nl-NL" dirty="0"/>
              <a:t>Ook vinnen en visachtige huid</a:t>
            </a:r>
          </a:p>
          <a:p>
            <a:endParaRPr lang="nl-NL" dirty="0"/>
          </a:p>
        </p:txBody>
      </p:sp>
      <p:pic>
        <p:nvPicPr>
          <p:cNvPr id="6" name="Picture 2" descr="Afbeeldingsresultaat voor kwastvinn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87" y="2104104"/>
            <a:ext cx="5313727" cy="30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6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Amfibieën </a:t>
            </a:r>
            <a:r>
              <a:rPr lang="nl-NL" i="1" dirty="0"/>
              <a:t>(Amphibia)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238" y="2620597"/>
            <a:ext cx="3052762" cy="18649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6560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Tiktaalik</a:t>
            </a:r>
            <a:endParaRPr lang="nl-NL" dirty="0"/>
          </a:p>
          <a:p>
            <a:endParaRPr lang="nl-NL" dirty="0"/>
          </a:p>
          <a:p>
            <a:r>
              <a:rPr lang="nl-NL" dirty="0"/>
              <a:t>Link tussen water- en landdieren</a:t>
            </a:r>
          </a:p>
          <a:p>
            <a:endParaRPr lang="nl-NL" dirty="0"/>
          </a:p>
          <a:p>
            <a:r>
              <a:rPr lang="nl-NL" dirty="0"/>
              <a:t>Tot 3 meter groot!</a:t>
            </a:r>
          </a:p>
          <a:p>
            <a:endParaRPr lang="nl-NL" dirty="0"/>
          </a:p>
          <a:p>
            <a:r>
              <a:rPr lang="nl-NL" dirty="0"/>
              <a:t>Krokodilachtig uiterlijk</a:t>
            </a:r>
          </a:p>
          <a:p>
            <a:pPr marL="1485900" lvl="2" indent="-342900"/>
            <a:r>
              <a:rPr lang="nl-NL" dirty="0"/>
              <a:t>Brede snuit met scherpe tanden</a:t>
            </a:r>
          </a:p>
          <a:p>
            <a:pPr marL="1485900" lvl="2" indent="-342900"/>
            <a:r>
              <a:rPr lang="nl-NL" dirty="0"/>
              <a:t>Ook vinnen en visachtige huid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76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Kikkers en padden </a:t>
            </a:r>
            <a:r>
              <a:rPr lang="nl-NL" i="1" dirty="0"/>
              <a:t>(Anura)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Anura = zonder staart</a:t>
            </a:r>
          </a:p>
          <a:p>
            <a:r>
              <a:rPr lang="nl-NL" dirty="0"/>
              <a:t>88% van amfibieën is kikker</a:t>
            </a:r>
          </a:p>
          <a:p>
            <a:r>
              <a:rPr lang="nl-NL" dirty="0"/>
              <a:t>Onderverdeelt in 5 groepen</a:t>
            </a:r>
          </a:p>
          <a:p>
            <a:pPr marL="1485900" lvl="2" indent="-342900"/>
            <a:r>
              <a:rPr lang="nl-NL" dirty="0"/>
              <a:t>Rietkikkers, boomkikkers, gifkikkers, klauwkikkers en padden </a:t>
            </a:r>
          </a:p>
          <a:p>
            <a:r>
              <a:rPr lang="nl-NL" dirty="0"/>
              <a:t>Ademen via huid en longen</a:t>
            </a:r>
          </a:p>
          <a:p>
            <a:r>
              <a:rPr lang="nl-NL" dirty="0"/>
              <a:t>Herkent alleen geluid van eigen soort (frequentie)</a:t>
            </a:r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21506" name="Picture 2" descr="https://upload.wikimedia.org/wikipedia/commons/f/fb/Distribution.anura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24" y="4375355"/>
            <a:ext cx="4991551" cy="23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01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Salamanders </a:t>
            </a:r>
            <a:r>
              <a:rPr lang="nl-NL" i="1" dirty="0"/>
              <a:t>(</a:t>
            </a:r>
            <a:r>
              <a:rPr lang="nl-NL" i="1" dirty="0" err="1"/>
              <a:t>Caudata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6000" y="1656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Caudata</a:t>
            </a:r>
            <a:r>
              <a:rPr lang="nl-NL" dirty="0"/>
              <a:t> = </a:t>
            </a:r>
            <a:r>
              <a:rPr lang="nl-NL" dirty="0" err="1"/>
              <a:t>staartdragend</a:t>
            </a:r>
            <a:endParaRPr lang="nl-NL" dirty="0"/>
          </a:p>
          <a:p>
            <a:r>
              <a:rPr lang="nl-NL" dirty="0"/>
              <a:t>&gt;700 soorten</a:t>
            </a:r>
          </a:p>
          <a:p>
            <a:r>
              <a:rPr lang="nl-NL" dirty="0"/>
              <a:t>9 families</a:t>
            </a:r>
          </a:p>
        </p:txBody>
      </p:sp>
      <p:pic>
        <p:nvPicPr>
          <p:cNvPr id="20482" name="Picture 2" descr="De vuursalamander (Salamandra salamandra) komt ook voor in BelgiÃ« en Nederla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35" y="1442844"/>
            <a:ext cx="4906134" cy="35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Afbeeldingsresultaat voor ol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b="14814"/>
          <a:stretch/>
        </p:blipFill>
        <p:spPr bwMode="auto">
          <a:xfrm>
            <a:off x="15243" y="4380270"/>
            <a:ext cx="5141825" cy="24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fbeeldingsresultaat voor kamsalama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8" name="Picture 8" descr="Afbeeldingsresultaat voor kamsalama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37" y="14497"/>
            <a:ext cx="5055385" cy="19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Afbeeldingsresultaat voor caudat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68" y="4466193"/>
            <a:ext cx="4221334" cy="24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s://upload.wikimedia.org/wikipedia/commons/f/fe/Distribution.caudata.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1" y="1284830"/>
            <a:ext cx="9920580" cy="459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Wormsalamanders </a:t>
            </a:r>
            <a:r>
              <a:rPr lang="nl-NL" i="1" dirty="0"/>
              <a:t>(Amphibia)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4" name="DMvL4zOLSe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5625" y="1808400"/>
            <a:ext cx="7284851" cy="40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3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Wormsalamanders </a:t>
            </a:r>
            <a:r>
              <a:rPr lang="nl-NL" i="1" dirty="0"/>
              <a:t>(</a:t>
            </a:r>
            <a:r>
              <a:rPr lang="nl-NL" i="1" dirty="0" err="1"/>
              <a:t>Gymnophiona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Gymnos</a:t>
            </a:r>
            <a:r>
              <a:rPr lang="nl-NL" dirty="0"/>
              <a:t> = naakt </a:t>
            </a:r>
          </a:p>
          <a:p>
            <a:r>
              <a:rPr lang="nl-NL" dirty="0" err="1"/>
              <a:t>ophis</a:t>
            </a:r>
            <a:r>
              <a:rPr lang="nl-NL" dirty="0"/>
              <a:t> = slang</a:t>
            </a:r>
          </a:p>
          <a:p>
            <a:r>
              <a:rPr lang="nl-NL" dirty="0"/>
              <a:t>205 soorten</a:t>
            </a:r>
          </a:p>
          <a:p>
            <a:r>
              <a:rPr lang="nl-NL" dirty="0"/>
              <a:t>Kleinste soort 9cm</a:t>
            </a:r>
          </a:p>
          <a:p>
            <a:r>
              <a:rPr lang="nl-NL" dirty="0"/>
              <a:t>Grootste soort 2,4m!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2530" name="Picture 2" descr="https://upload.wikimedia.org/wikipedia/commons/6/60/Distribution.gymnophiona.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79" y="3962071"/>
            <a:ext cx="5489071" cy="25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Afbeeldingsresultaat voor Caecilia thomps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4" y="1278192"/>
            <a:ext cx="2965340" cy="44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43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Reptielen </a:t>
            </a:r>
            <a:r>
              <a:rPr lang="nl-NL" i="1" dirty="0"/>
              <a:t>(</a:t>
            </a:r>
            <a:r>
              <a:rPr lang="nl-NL" i="1" dirty="0" err="1"/>
              <a:t>Reptilia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8" y="16560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Genetisch meer overeenkomsten met vogels dan amfibieën </a:t>
            </a:r>
          </a:p>
          <a:p>
            <a:endParaRPr lang="nl-NL" dirty="0"/>
          </a:p>
          <a:p>
            <a:r>
              <a:rPr lang="nl-NL" dirty="0"/>
              <a:t>Onderverdeeld in 4 groepen:</a:t>
            </a:r>
          </a:p>
          <a:p>
            <a:endParaRPr lang="nl-NL" dirty="0"/>
          </a:p>
          <a:p>
            <a:r>
              <a:rPr lang="nl-NL" dirty="0"/>
              <a:t>Schildpadden</a:t>
            </a:r>
          </a:p>
          <a:p>
            <a:r>
              <a:rPr lang="nl-NL" dirty="0"/>
              <a:t>Hagedissen en slangen</a:t>
            </a:r>
          </a:p>
          <a:p>
            <a:r>
              <a:rPr lang="nl-NL" dirty="0"/>
              <a:t>Krokodillen</a:t>
            </a:r>
          </a:p>
          <a:p>
            <a:r>
              <a:rPr lang="nl-NL" dirty="0"/>
              <a:t>Brughagedissen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8434" name="Picture 2" descr="Afbeeldingsresultaat voor phylogenetic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55" y="2133599"/>
            <a:ext cx="5407641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02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Schildpadden </a:t>
            </a:r>
            <a:r>
              <a:rPr lang="nl-NL" i="1" dirty="0"/>
              <a:t>(</a:t>
            </a:r>
            <a:r>
              <a:rPr lang="nl-NL" i="1" dirty="0" err="1"/>
              <a:t>Testudines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016" y="2654123"/>
            <a:ext cx="2733984" cy="21698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8" y="16560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Rug- en borstwervels vergroeid tot schild</a:t>
            </a:r>
          </a:p>
          <a:p>
            <a:pPr marL="1485900" lvl="2" indent="-342900"/>
            <a:r>
              <a:rPr lang="nl-NL" dirty="0"/>
              <a:t>Buizijde = plastron</a:t>
            </a:r>
          </a:p>
          <a:p>
            <a:pPr marL="1485900" lvl="2" indent="-342900"/>
            <a:r>
              <a:rPr lang="nl-NL" dirty="0"/>
              <a:t>Rugzijde = </a:t>
            </a:r>
            <a:r>
              <a:rPr lang="nl-NL" dirty="0" err="1"/>
              <a:t>carapax</a:t>
            </a:r>
            <a:endParaRPr lang="nl-NL" dirty="0"/>
          </a:p>
          <a:p>
            <a:pPr marL="1485900" lvl="2" indent="-342900"/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NphNApmSZ0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4272" y="3222830"/>
            <a:ext cx="5692877" cy="32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3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Schildpadden </a:t>
            </a:r>
            <a:r>
              <a:rPr lang="nl-NL" i="1" dirty="0"/>
              <a:t>(</a:t>
            </a:r>
            <a:r>
              <a:rPr lang="nl-NL" i="1" dirty="0" err="1"/>
              <a:t>Testudines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469685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200 miljoen jaar geleden ontstaan</a:t>
            </a:r>
          </a:p>
          <a:p>
            <a:r>
              <a:rPr lang="nl-NL" dirty="0"/>
              <a:t>340 soorten, 14 families</a:t>
            </a:r>
          </a:p>
          <a:p>
            <a:r>
              <a:rPr lang="nl-NL" dirty="0"/>
              <a:t>Alle schildpadden zijn </a:t>
            </a:r>
            <a:r>
              <a:rPr lang="nl-NL" dirty="0" err="1"/>
              <a:t>ovipaar</a:t>
            </a:r>
            <a:endParaRPr lang="nl-NL" dirty="0"/>
          </a:p>
          <a:p>
            <a:r>
              <a:rPr lang="nl-NL" dirty="0"/>
              <a:t>Carnivoor, omnivoor of herbivoor</a:t>
            </a:r>
          </a:p>
          <a:p>
            <a:r>
              <a:rPr lang="nl-NL" dirty="0"/>
              <a:t>Geslacht bepaald door broedtemperatuur</a:t>
            </a:r>
          </a:p>
          <a:p>
            <a:r>
              <a:rPr lang="nl-NL" dirty="0" err="1"/>
              <a:t>Halsbergers</a:t>
            </a:r>
            <a:r>
              <a:rPr lang="nl-NL" dirty="0"/>
              <a:t> en </a:t>
            </a:r>
            <a:r>
              <a:rPr lang="nl-NL" dirty="0" err="1"/>
              <a:t>halswenders</a:t>
            </a:r>
            <a:r>
              <a:rPr lang="nl-NL" dirty="0"/>
              <a:t> </a:t>
            </a:r>
          </a:p>
          <a:p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https://upload.wikimedia.org/wikipedia/commons/0/0f/World.distribution.testudines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5" y="3687097"/>
            <a:ext cx="6851775" cy="31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halsberger halsw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60" y="875071"/>
            <a:ext cx="3825269" cy="2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halsberger halswe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97" y="4243860"/>
            <a:ext cx="4407432" cy="20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5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Schubreptielen </a:t>
            </a:r>
            <a:r>
              <a:rPr lang="nl-NL" i="1" dirty="0"/>
              <a:t>(Squamata)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Grootste groep</a:t>
            </a:r>
          </a:p>
          <a:p>
            <a:r>
              <a:rPr lang="nl-NL" dirty="0"/>
              <a:t>Hagedissen en slangen</a:t>
            </a:r>
          </a:p>
          <a:p>
            <a:r>
              <a:rPr lang="nl-NL" dirty="0" err="1"/>
              <a:t>Skinkachtigen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Gekko-</a:t>
            </a:r>
            <a:r>
              <a:rPr lang="nl-NL" dirty="0" err="1">
                <a:sym typeface="Wingdings" panose="05000000000000000000" pitchFamily="2" charset="2"/>
              </a:rPr>
              <a:t>achtigen</a:t>
            </a:r>
            <a:r>
              <a:rPr lang="nl-NL" dirty="0">
                <a:sym typeface="Wingdings" panose="05000000000000000000" pitchFamily="2" charset="2"/>
              </a:rPr>
              <a:t>  </a:t>
            </a:r>
            <a:r>
              <a:rPr lang="nl-NL" dirty="0" err="1">
                <a:sym typeface="Wingdings" panose="05000000000000000000" pitchFamily="2" charset="2"/>
              </a:rPr>
              <a:t>Varaanachtigen</a:t>
            </a:r>
            <a:r>
              <a:rPr lang="nl-NL" dirty="0">
                <a:sym typeface="Wingdings" panose="05000000000000000000" pitchFamily="2" charset="2"/>
              </a:rPr>
              <a:t>  </a:t>
            </a:r>
            <a:r>
              <a:rPr lang="nl-NL" dirty="0" err="1">
                <a:sym typeface="Wingdings" panose="05000000000000000000" pitchFamily="2" charset="2"/>
              </a:rPr>
              <a:t>Leguaanachtigen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https://upload.wikimedia.org/wikipedia/commons/3/30/World.distribution.serpentes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9" y="3984069"/>
            <a:ext cx="5489071" cy="25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c/World.distribution.sauria.1.png/400px-World.distribution.sauria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9" y="3984069"/>
            <a:ext cx="5033660" cy="23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Koudbloedigen</a:t>
            </a:r>
            <a:r>
              <a:rPr lang="nl-NL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Waarom heten het </a:t>
            </a:r>
            <a:r>
              <a:rPr lang="nl-NL" dirty="0" err="1"/>
              <a:t>koudbloedigen</a:t>
            </a:r>
            <a:r>
              <a:rPr lang="nl-NL" dirty="0"/>
              <a:t>?</a:t>
            </a:r>
            <a:endParaRPr lang="LID4096" dirty="0"/>
          </a:p>
        </p:txBody>
      </p:sp>
      <p:pic>
        <p:nvPicPr>
          <p:cNvPr id="5" name="LH1p1XOqfs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5692" y="2252670"/>
            <a:ext cx="7836308" cy="44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3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Schubreptielen </a:t>
            </a:r>
            <a:r>
              <a:rPr lang="nl-NL" i="1" dirty="0"/>
              <a:t>(Squamata)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36036" y="1322154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Hagedissen</a:t>
            </a:r>
          </a:p>
          <a:p>
            <a:r>
              <a:rPr lang="nl-NL" dirty="0"/>
              <a:t>28 families</a:t>
            </a:r>
          </a:p>
          <a:p>
            <a:r>
              <a:rPr lang="nl-NL" dirty="0"/>
              <a:t>Leguanen</a:t>
            </a:r>
          </a:p>
          <a:p>
            <a:r>
              <a:rPr lang="nl-NL" dirty="0"/>
              <a:t>Varanen</a:t>
            </a:r>
          </a:p>
          <a:p>
            <a:r>
              <a:rPr lang="nl-NL" dirty="0"/>
              <a:t>Skinken</a:t>
            </a:r>
          </a:p>
          <a:p>
            <a:r>
              <a:rPr lang="nl-NL" dirty="0"/>
              <a:t>Gekko’s</a:t>
            </a:r>
          </a:p>
          <a:p>
            <a:r>
              <a:rPr lang="nl-NL" dirty="0"/>
              <a:t>Pootloze hagedissen</a:t>
            </a:r>
          </a:p>
          <a:p>
            <a:r>
              <a:rPr lang="nl-NL" dirty="0"/>
              <a:t>Echte hagedissen</a:t>
            </a:r>
          </a:p>
          <a:p>
            <a:r>
              <a:rPr lang="nl-NL" dirty="0"/>
              <a:t>Voeding?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Afbeeldingsresultaat voor var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0" y="2234672"/>
            <a:ext cx="3253960" cy="2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legua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6" y="1906042"/>
            <a:ext cx="4588694" cy="26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gek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13" y="4591049"/>
            <a:ext cx="5715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pootloze haged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337" y="10566"/>
            <a:ext cx="25336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lacer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63" y="4669028"/>
            <a:ext cx="3612163" cy="21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" y="5119892"/>
            <a:ext cx="3010579" cy="17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81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Schubreptielen </a:t>
            </a:r>
            <a:r>
              <a:rPr lang="nl-NL" i="1" dirty="0"/>
              <a:t>(Squamata)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665097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Slangen, 3200 soorten</a:t>
            </a:r>
          </a:p>
          <a:p>
            <a:r>
              <a:rPr lang="nl-NL" dirty="0"/>
              <a:t>15% = giftig</a:t>
            </a:r>
          </a:p>
          <a:p>
            <a:r>
              <a:rPr lang="nl-NL" dirty="0"/>
              <a:t>Geëvolueerd vanuit hagedissen</a:t>
            </a:r>
          </a:p>
          <a:p>
            <a:r>
              <a:rPr lang="nl-NL" dirty="0"/>
              <a:t>Carnivoor</a:t>
            </a:r>
          </a:p>
          <a:p>
            <a:r>
              <a:rPr lang="nl-NL" dirty="0"/>
              <a:t>Onderverdeeld in:</a:t>
            </a:r>
          </a:p>
          <a:p>
            <a:r>
              <a:rPr lang="nl-NL" dirty="0"/>
              <a:t>Pythons</a:t>
            </a:r>
          </a:p>
          <a:p>
            <a:r>
              <a:rPr lang="nl-NL" dirty="0"/>
              <a:t>Boa’s</a:t>
            </a:r>
          </a:p>
          <a:p>
            <a:r>
              <a:rPr lang="nl-NL" dirty="0" err="1"/>
              <a:t>Colubriden</a:t>
            </a:r>
            <a:endParaRPr lang="nl-NL" dirty="0"/>
          </a:p>
          <a:p>
            <a:r>
              <a:rPr lang="nl-NL" dirty="0" err="1"/>
              <a:t>Koraalslangachtigen</a:t>
            </a:r>
            <a:endParaRPr lang="nl-NL" dirty="0"/>
          </a:p>
          <a:p>
            <a:pPr marL="1485900" lvl="2" indent="-342900"/>
            <a:r>
              <a:rPr lang="nl-NL" dirty="0"/>
              <a:t>Zeeslangen</a:t>
            </a:r>
          </a:p>
          <a:p>
            <a:r>
              <a:rPr lang="nl-NL" dirty="0" err="1"/>
              <a:t>Adderachtigen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 descr="Afbeeldingsresultaat voor py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69" y="0"/>
            <a:ext cx="3211801" cy="24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viper bo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40" y="2408851"/>
            <a:ext cx="3212730" cy="24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ad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70" y="4817703"/>
            <a:ext cx="3702900" cy="204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beeldingsresultaat voor zeesl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69" y="2417949"/>
            <a:ext cx="3199671" cy="23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rattensl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0" y="4807171"/>
            <a:ext cx="3522880" cy="20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59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574103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665097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19 soorten</a:t>
            </a:r>
          </a:p>
          <a:p>
            <a:r>
              <a:rPr lang="nl-NL" dirty="0"/>
              <a:t>250 miljoen jaar geleden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 err="1"/>
              <a:t>Protosuchus</a:t>
            </a:r>
            <a:r>
              <a:rPr lang="nl-NL" i="1" dirty="0"/>
              <a:t> (eerste krokodil)</a:t>
            </a:r>
          </a:p>
          <a:p>
            <a:r>
              <a:rPr lang="nl-NL" dirty="0"/>
              <a:t>1 meter lang en 40kg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4" y="2857011"/>
            <a:ext cx="5839132" cy="31685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0" y="3106993"/>
            <a:ext cx="4813248" cy="34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3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574103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665097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Sacrosuchus</a:t>
            </a:r>
            <a:r>
              <a:rPr lang="nl-NL" dirty="0"/>
              <a:t> (Vlees krokodil)</a:t>
            </a:r>
          </a:p>
          <a:p>
            <a:r>
              <a:rPr lang="nl-NL" dirty="0"/>
              <a:t>112 miljoen jaar geleden</a:t>
            </a:r>
          </a:p>
          <a:p>
            <a:r>
              <a:rPr lang="nl-NL" dirty="0"/>
              <a:t>15.000 kilo!!!</a:t>
            </a:r>
          </a:p>
          <a:p>
            <a:r>
              <a:rPr lang="nl-NL" dirty="0"/>
              <a:t>12 meter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31" y="3283974"/>
            <a:ext cx="6601923" cy="33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05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574103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665097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Echte krokodillen (14)</a:t>
            </a:r>
          </a:p>
          <a:p>
            <a:r>
              <a:rPr lang="nl-NL" dirty="0"/>
              <a:t>Gavialen (1)</a:t>
            </a:r>
          </a:p>
          <a:p>
            <a:r>
              <a:rPr lang="nl-NL" dirty="0"/>
              <a:t>Alligators en kaaimannen (4)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7" y="1354432"/>
            <a:ext cx="4152857" cy="23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06" y="3846832"/>
            <a:ext cx="4152857" cy="234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85" y="3676435"/>
            <a:ext cx="4152857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6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59" y="1307691"/>
            <a:ext cx="8832690" cy="530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6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10" y="1609210"/>
            <a:ext cx="7173615" cy="47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0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Krokodillen </a:t>
            </a:r>
            <a:r>
              <a:rPr lang="nl-NL" i="1" dirty="0"/>
              <a:t>(</a:t>
            </a:r>
            <a:r>
              <a:rPr lang="nl-NL" i="1" dirty="0" err="1"/>
              <a:t>Crocodilia</a:t>
            </a:r>
            <a:r>
              <a:rPr lang="nl-NL" i="1" dirty="0"/>
              <a:t>)</a:t>
            </a:r>
            <a:endParaRPr lang="LID4096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0" y="1259304"/>
            <a:ext cx="7266039" cy="54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48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Brughagedissen </a:t>
            </a:r>
            <a:r>
              <a:rPr lang="nl-NL" i="1" dirty="0"/>
              <a:t>(Sphenodontidae)</a:t>
            </a:r>
            <a:endParaRPr lang="LID4096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908400" y="18084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40 - 80cm lang</a:t>
            </a:r>
          </a:p>
          <a:p>
            <a:r>
              <a:rPr lang="nl-NL" dirty="0"/>
              <a:t>Goed ontwikkeld ‘derde oog’</a:t>
            </a:r>
          </a:p>
          <a:p>
            <a:r>
              <a:rPr lang="nl-NL" dirty="0"/>
              <a:t>Tanden zijn onderdeel van skelet</a:t>
            </a:r>
          </a:p>
          <a:p>
            <a:r>
              <a:rPr lang="nl-NL" dirty="0"/>
              <a:t>Leeftijd &gt;100 jaar</a:t>
            </a:r>
          </a:p>
          <a:p>
            <a:r>
              <a:rPr lang="nl-NL" dirty="0"/>
              <a:t>Geslachtsrijp 35 jaar</a:t>
            </a:r>
          </a:p>
          <a:p>
            <a:r>
              <a:rPr lang="nl-NL" dirty="0"/>
              <a:t>Elke 4 jaar eieren</a:t>
            </a:r>
          </a:p>
          <a:p>
            <a:r>
              <a:rPr lang="nl-NL" dirty="0"/>
              <a:t>Bijna uitgestorven</a:t>
            </a:r>
          </a:p>
          <a:p>
            <a:pPr marL="1485900" lvl="2" indent="-342900"/>
            <a:r>
              <a:rPr lang="nl-NL" dirty="0"/>
              <a:t>Eilanden Nieuw-Zeeland</a:t>
            </a:r>
          </a:p>
          <a:p>
            <a:pPr marL="1485900" lvl="2" indent="-342900"/>
            <a:r>
              <a:rPr lang="nl-NL" dirty="0"/>
              <a:t>Ratten en katten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 txBox="1">
            <a:spLocks/>
          </p:cNvSpPr>
          <p:nvPr/>
        </p:nvSpPr>
        <p:spPr>
          <a:xfrm>
            <a:off x="755999" y="1808400"/>
            <a:ext cx="8594477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5" y="4277033"/>
            <a:ext cx="3409667" cy="24038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7" b="17463"/>
          <a:stretch/>
        </p:blipFill>
        <p:spPr>
          <a:xfrm>
            <a:off x="6190336" y="1106206"/>
            <a:ext cx="6001664" cy="29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5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13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Koudbloedigen</a:t>
            </a:r>
            <a:r>
              <a:rPr lang="nl-NL" dirty="0"/>
              <a:t>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Endotherm</a:t>
            </a:r>
          </a:p>
          <a:p>
            <a:pPr marL="1485900" lvl="2" indent="-342900"/>
            <a:r>
              <a:rPr lang="nl-NL" dirty="0"/>
              <a:t>Zelf lichaamstemperatuur regelen</a:t>
            </a:r>
          </a:p>
          <a:p>
            <a:endParaRPr lang="nl-NL" dirty="0"/>
          </a:p>
          <a:p>
            <a:r>
              <a:rPr lang="nl-NL" dirty="0" err="1"/>
              <a:t>Ectotherm</a:t>
            </a:r>
            <a:endParaRPr lang="nl-NL" dirty="0"/>
          </a:p>
          <a:p>
            <a:pPr marL="1485900" lvl="2" indent="-342900"/>
            <a:r>
              <a:rPr lang="nl-NL" dirty="0"/>
              <a:t>Temperatuur van de omgeving aannemen</a:t>
            </a:r>
            <a:endParaRPr lang="LID4096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80" y="2236667"/>
            <a:ext cx="5027562" cy="37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32.000 soorten</a:t>
            </a:r>
          </a:p>
          <a:p>
            <a:r>
              <a:rPr lang="nl-NL" dirty="0"/>
              <a:t>500 families</a:t>
            </a:r>
          </a:p>
          <a:p>
            <a:endParaRPr lang="nl-NL" dirty="0"/>
          </a:p>
          <a:p>
            <a:r>
              <a:rPr lang="nl-NL" dirty="0"/>
              <a:t>Indeling naar milieu</a:t>
            </a:r>
          </a:p>
          <a:p>
            <a:pPr marL="1485900" lvl="2" indent="-342900"/>
            <a:r>
              <a:rPr lang="nl-NL" dirty="0"/>
              <a:t>Zoutwatervissen</a:t>
            </a:r>
          </a:p>
          <a:p>
            <a:pPr marL="1485900" lvl="2" indent="-342900"/>
            <a:r>
              <a:rPr lang="nl-NL" dirty="0"/>
              <a:t>Zoetwatervissen</a:t>
            </a:r>
          </a:p>
          <a:p>
            <a:pPr marL="1485900" lvl="2" indent="-342900"/>
            <a:r>
              <a:rPr lang="nl-NL" dirty="0"/>
              <a:t>Brakwatervissen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4299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Vissen </a:t>
            </a:r>
            <a:r>
              <a:rPr lang="nl-NL" i="1" dirty="0"/>
              <a:t>(Pisces)</a:t>
            </a:r>
            <a:endParaRPr lang="LID4096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" y="1347019"/>
            <a:ext cx="9262997" cy="535235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1514168" y="1347019"/>
            <a:ext cx="3323303" cy="7223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6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5F47-404D-4056-A05B-6872A2E5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Myllokunmingia</a:t>
            </a:r>
            <a:endParaRPr lang="LID4096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D773D-3688-4D62-9EB8-2096D62E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r>
              <a:rPr lang="nl-NL" dirty="0"/>
              <a:t>518 miljoen jaar</a:t>
            </a:r>
          </a:p>
          <a:p>
            <a:r>
              <a:rPr lang="nl-NL" dirty="0"/>
              <a:t>Heeft een schedel</a:t>
            </a:r>
          </a:p>
          <a:p>
            <a:r>
              <a:rPr lang="nl-NL" dirty="0"/>
              <a:t>Heeft een skeletstructuur</a:t>
            </a:r>
          </a:p>
          <a:p>
            <a:pPr marL="1485900" lvl="2" indent="-342900"/>
            <a:r>
              <a:rPr lang="nl-NL" dirty="0"/>
              <a:t>Bestaat uit kraakbeen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2,8cm lang en 0,6cm hoog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Geen echte vinnen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93" y="2411535"/>
            <a:ext cx="4559286" cy="26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2394"/>
      </p:ext>
    </p:extLst>
  </p:cSld>
  <p:clrMapOvr>
    <a:masterClrMapping/>
  </p:clrMapOvr>
</p:sld>
</file>

<file path=ppt/theme/theme1.xml><?xml version="1.0" encoding="utf-8"?>
<a:theme xmlns:a="http://schemas.openxmlformats.org/drawingml/2006/main" name="ZoneThem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Theme" id="{8807E729-D158-46AC-A9F4-0AD8C2340AB6}" vid="{6B07C85F-B878-48B7-8C10-29FD41E9453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ZoneTheme</Template>
  <TotalTime>1216</TotalTime>
  <Words>852</Words>
  <Application>Microsoft Office PowerPoint</Application>
  <PresentationFormat>Breedbeeld</PresentationFormat>
  <Paragraphs>313</Paragraphs>
  <Slides>49</Slides>
  <Notes>33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2" baseType="lpstr">
      <vt:lpstr>Arial</vt:lpstr>
      <vt:lpstr>Calibri</vt:lpstr>
      <vt:lpstr>ZoneTheme</vt:lpstr>
      <vt:lpstr>PowerPoint-presentatie</vt:lpstr>
      <vt:lpstr>Dierkunde</vt:lpstr>
      <vt:lpstr>Koudbloedigen </vt:lpstr>
      <vt:lpstr>Koudbloedigen </vt:lpstr>
      <vt:lpstr>Koudbloedigen </vt:lpstr>
      <vt:lpstr>Vissen (Pisces)</vt:lpstr>
      <vt:lpstr>Vissen (Pisces)</vt:lpstr>
      <vt:lpstr>Vissen (Pisces)</vt:lpstr>
      <vt:lpstr>Myllokunmingia</vt:lpstr>
      <vt:lpstr>Slijmprikken (Myxini)</vt:lpstr>
      <vt:lpstr>Slijmprikken (Myxini)</vt:lpstr>
      <vt:lpstr>Vissen (Pisces)</vt:lpstr>
      <vt:lpstr>Prikken (Petromyzonidae)</vt:lpstr>
      <vt:lpstr>Uitgestorven</vt:lpstr>
      <vt:lpstr>Vissen (Pisces)</vt:lpstr>
      <vt:lpstr>Nog meer uitgestorven</vt:lpstr>
      <vt:lpstr>Vissen (Pisces)</vt:lpstr>
      <vt:lpstr>Pantservissen (placodermi)</vt:lpstr>
      <vt:lpstr>Kraakbeenvissen (Chondrichthyes)</vt:lpstr>
      <vt:lpstr>Roggen (Batoidea)</vt:lpstr>
      <vt:lpstr>Roggen (Batoidea)</vt:lpstr>
      <vt:lpstr>Haaien (Selachimorpha)</vt:lpstr>
      <vt:lpstr>Haaien (Selachimorpha)</vt:lpstr>
      <vt:lpstr>Haaien (Selachimorpha)</vt:lpstr>
      <vt:lpstr>Draakvissen (Chimaeriformes)</vt:lpstr>
      <vt:lpstr>Vissen (Pisces)</vt:lpstr>
      <vt:lpstr>Stekelhaaien (Acanthodii)</vt:lpstr>
      <vt:lpstr>Straalvinnigen (Actinopterygii)</vt:lpstr>
      <vt:lpstr>Kwastvinnigen (Sarcopterygii)</vt:lpstr>
      <vt:lpstr>Kwastvinnigen (Sarcopterygii)</vt:lpstr>
      <vt:lpstr>Amfibieën (Amphibia)</vt:lpstr>
      <vt:lpstr>Kikkers en padden (Anura)</vt:lpstr>
      <vt:lpstr>Salamanders (Caudata)</vt:lpstr>
      <vt:lpstr>Wormsalamanders (Amphibia)</vt:lpstr>
      <vt:lpstr>Wormsalamanders (Gymnophiona)</vt:lpstr>
      <vt:lpstr>Reptielen (Reptilia)</vt:lpstr>
      <vt:lpstr>Schildpadden (Testudines)</vt:lpstr>
      <vt:lpstr>Schildpadden (Testudines)</vt:lpstr>
      <vt:lpstr>Schubreptielen (Squamata)</vt:lpstr>
      <vt:lpstr>Schubreptielen (Squamata)</vt:lpstr>
      <vt:lpstr>Schubreptielen (Squamata)</vt:lpstr>
      <vt:lpstr>Krokodillen (Crocodilia)</vt:lpstr>
      <vt:lpstr>Krokodillen (Crocodilia)</vt:lpstr>
      <vt:lpstr>Krokodillen (Crocodilia)</vt:lpstr>
      <vt:lpstr>Krokodillen (Crocodilia)</vt:lpstr>
      <vt:lpstr>Krokodillen (Crocodilia)</vt:lpstr>
      <vt:lpstr>Krokodillen (Crocodilia)</vt:lpstr>
      <vt:lpstr>Brughagedissen (Sphenodontidae)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verstraeten</dc:creator>
  <cp:lastModifiedBy>Emil van der Weijden</cp:lastModifiedBy>
  <cp:revision>153</cp:revision>
  <dcterms:created xsi:type="dcterms:W3CDTF">2019-02-06T13:18:06Z</dcterms:created>
  <dcterms:modified xsi:type="dcterms:W3CDTF">2023-05-23T07:16:58Z</dcterms:modified>
</cp:coreProperties>
</file>